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9" r:id="rId3"/>
    <p:sldId id="260" r:id="rId4"/>
    <p:sldId id="258" r:id="rId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6D039F-8243-425A-9D18-032F13DC546E}" type="datetimeFigureOut">
              <a:rPr lang="nl-NL" smtClean="0"/>
              <a:t>4-4-2017</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04B587-7082-486B-A081-638DE37EDE62}" type="slidenum">
              <a:rPr lang="nl-NL" smtClean="0"/>
              <a:t>‹nr.›</a:t>
            </a:fld>
            <a:endParaRPr lang="nl-NL"/>
          </a:p>
        </p:txBody>
      </p:sp>
    </p:spTree>
    <p:extLst>
      <p:ext uri="{BB962C8B-B14F-4D97-AF65-F5344CB8AC3E}">
        <p14:creationId xmlns:p14="http://schemas.microsoft.com/office/powerpoint/2010/main" val="385125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4F579B57-B81F-44C4-8EE7-30A9E592003B}"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A98612B-8091-4CD9-97F1-8A2D1BB76781}"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F579B57-B81F-44C4-8EE7-30A9E592003B}"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A98612B-8091-4CD9-97F1-8A2D1BB76781}"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F579B57-B81F-44C4-8EE7-30A9E592003B}"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A98612B-8091-4CD9-97F1-8A2D1BB76781}"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F579B57-B81F-44C4-8EE7-30A9E592003B}"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A98612B-8091-4CD9-97F1-8A2D1BB76781}"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F579B57-B81F-44C4-8EE7-30A9E592003B}" type="datetimeFigureOut">
              <a:rPr lang="nl-NL" smtClean="0"/>
              <a:t>4-4-2017</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A98612B-8091-4CD9-97F1-8A2D1BB76781}"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F579B57-B81F-44C4-8EE7-30A9E592003B}"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A98612B-8091-4CD9-97F1-8A2D1BB76781}"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F579B57-B81F-44C4-8EE7-30A9E592003B}" type="datetimeFigureOut">
              <a:rPr lang="nl-NL" smtClean="0"/>
              <a:t>4-4-2017</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A98612B-8091-4CD9-97F1-8A2D1BB76781}"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F579B57-B81F-44C4-8EE7-30A9E592003B}" type="datetimeFigureOut">
              <a:rPr lang="nl-NL" smtClean="0"/>
              <a:t>4-4-2017</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A98612B-8091-4CD9-97F1-8A2D1BB76781}"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F579B57-B81F-44C4-8EE7-30A9E592003B}" type="datetimeFigureOut">
              <a:rPr lang="nl-NL" smtClean="0"/>
              <a:t>4-4-2017</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A98612B-8091-4CD9-97F1-8A2D1BB76781}"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F579B57-B81F-44C4-8EE7-30A9E592003B}"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A98612B-8091-4CD9-97F1-8A2D1BB76781}"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F579B57-B81F-44C4-8EE7-30A9E592003B}" type="datetimeFigureOut">
              <a:rPr lang="nl-NL" smtClean="0"/>
              <a:t>4-4-2017</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A98612B-8091-4CD9-97F1-8A2D1BB76781}"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579B57-B81F-44C4-8EE7-30A9E592003B}" type="datetimeFigureOut">
              <a:rPr lang="nl-NL" smtClean="0"/>
              <a:t>4-4-2017</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98612B-8091-4CD9-97F1-8A2D1BB76781}"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Unicode MS" pitchFamily="34" charset="-128"/>
                <a:ea typeface="Arial Unicode MS" pitchFamily="34" charset="-128"/>
                <a:cs typeface="Arial Unicode MS" pitchFamily="34" charset="-128"/>
              </a:rPr>
              <a:t>KUBLER ROSS</a:t>
            </a:r>
            <a:endParaRPr lang="nl-NL" dirty="0">
              <a:latin typeface="Arial Unicode MS" pitchFamily="34" charset="-128"/>
              <a:ea typeface="Arial Unicode MS" pitchFamily="34" charset="-128"/>
              <a:cs typeface="Arial Unicode MS" pitchFamily="34" charset="-128"/>
            </a:endParaRPr>
          </a:p>
        </p:txBody>
      </p:sp>
      <p:sp>
        <p:nvSpPr>
          <p:cNvPr id="3" name="Tijdelijke aanduiding voor inhoud 2"/>
          <p:cNvSpPr>
            <a:spLocks noGrp="1"/>
          </p:cNvSpPr>
          <p:nvPr>
            <p:ph idx="1"/>
          </p:nvPr>
        </p:nvSpPr>
        <p:spPr/>
        <p:txBody>
          <a:bodyPr>
            <a:normAutofit/>
          </a:bodyPr>
          <a:lstStyle/>
          <a:p>
            <a:r>
              <a:rPr lang="nl-NL" b="1" dirty="0" smtClean="0">
                <a:latin typeface="Arial Unicode MS" pitchFamily="34" charset="-128"/>
                <a:ea typeface="Arial Unicode MS" pitchFamily="34" charset="-128"/>
                <a:cs typeface="Arial Unicode MS" pitchFamily="34" charset="-128"/>
              </a:rPr>
              <a:t>De 5 fasen</a:t>
            </a:r>
          </a:p>
          <a:p>
            <a:endParaRPr lang="nl-NL" b="1" dirty="0">
              <a:latin typeface="Arial Unicode MS" pitchFamily="34" charset="-128"/>
              <a:ea typeface="Arial Unicode MS" pitchFamily="34" charset="-128"/>
              <a:cs typeface="Arial Unicode MS" pitchFamily="34" charset="-128"/>
            </a:endParaRPr>
          </a:p>
          <a:p>
            <a:r>
              <a:rPr lang="nl-NL" b="1" dirty="0" smtClean="0">
                <a:latin typeface="Arial Unicode MS" pitchFamily="34" charset="-128"/>
                <a:ea typeface="Arial Unicode MS" pitchFamily="34" charset="-128"/>
                <a:cs typeface="Arial Unicode MS" pitchFamily="34" charset="-128"/>
              </a:rPr>
              <a:t>Ontkenning</a:t>
            </a:r>
            <a:r>
              <a:rPr lang="nl-NL" dirty="0">
                <a:latin typeface="Arial Unicode MS" pitchFamily="34" charset="-128"/>
                <a:ea typeface="Arial Unicode MS" pitchFamily="34" charset="-128"/>
                <a:cs typeface="Arial Unicode MS" pitchFamily="34" charset="-128"/>
              </a:rPr>
              <a:t> </a:t>
            </a:r>
          </a:p>
          <a:p>
            <a:r>
              <a:rPr lang="nl-NL" b="1" dirty="0" smtClean="0">
                <a:latin typeface="Arial Unicode MS" pitchFamily="34" charset="-128"/>
                <a:ea typeface="Arial Unicode MS" pitchFamily="34" charset="-128"/>
                <a:cs typeface="Arial Unicode MS" pitchFamily="34" charset="-128"/>
              </a:rPr>
              <a:t>Marchanderen</a:t>
            </a:r>
            <a:r>
              <a:rPr lang="nl-NL" dirty="0">
                <a:latin typeface="Arial Unicode MS" pitchFamily="34" charset="-128"/>
                <a:ea typeface="Arial Unicode MS" pitchFamily="34" charset="-128"/>
                <a:cs typeface="Arial Unicode MS" pitchFamily="34" charset="-128"/>
              </a:rPr>
              <a:t> </a:t>
            </a:r>
          </a:p>
          <a:p>
            <a:r>
              <a:rPr lang="nl-NL" b="1" dirty="0" smtClean="0">
                <a:latin typeface="Arial Unicode MS" pitchFamily="34" charset="-128"/>
                <a:ea typeface="Arial Unicode MS" pitchFamily="34" charset="-128"/>
                <a:cs typeface="Arial Unicode MS" pitchFamily="34" charset="-128"/>
              </a:rPr>
              <a:t>Woede </a:t>
            </a:r>
          </a:p>
          <a:p>
            <a:r>
              <a:rPr lang="nl-NL" b="1" dirty="0" smtClean="0">
                <a:latin typeface="Arial Unicode MS" pitchFamily="34" charset="-128"/>
                <a:ea typeface="Arial Unicode MS" pitchFamily="34" charset="-128"/>
                <a:cs typeface="Arial Unicode MS" pitchFamily="34" charset="-128"/>
              </a:rPr>
              <a:t>Verdriet </a:t>
            </a:r>
            <a:r>
              <a:rPr lang="nl-NL" b="1" dirty="0">
                <a:latin typeface="Arial Unicode MS" pitchFamily="34" charset="-128"/>
                <a:ea typeface="Arial Unicode MS" pitchFamily="34" charset="-128"/>
                <a:cs typeface="Arial Unicode MS" pitchFamily="34" charset="-128"/>
              </a:rPr>
              <a:t>en </a:t>
            </a:r>
            <a:r>
              <a:rPr lang="nl-NL" b="1" dirty="0" smtClean="0">
                <a:latin typeface="Arial Unicode MS" pitchFamily="34" charset="-128"/>
                <a:ea typeface="Arial Unicode MS" pitchFamily="34" charset="-128"/>
                <a:cs typeface="Arial Unicode MS" pitchFamily="34" charset="-128"/>
              </a:rPr>
              <a:t>depressie</a:t>
            </a:r>
          </a:p>
          <a:p>
            <a:r>
              <a:rPr lang="nl-NL" b="1" dirty="0" smtClean="0">
                <a:latin typeface="Arial Unicode MS" pitchFamily="34" charset="-128"/>
                <a:ea typeface="Arial Unicode MS" pitchFamily="34" charset="-128"/>
                <a:cs typeface="Arial Unicode MS" pitchFamily="34" charset="-128"/>
              </a:rPr>
              <a:t>Aanvaarding</a:t>
            </a:r>
            <a:endParaRPr lang="nl-NL"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Arial Unicode MS" pitchFamily="34" charset="-128"/>
                <a:ea typeface="Arial Unicode MS" pitchFamily="34" charset="-128"/>
                <a:cs typeface="Arial Unicode MS" pitchFamily="34" charset="-128"/>
              </a:rPr>
              <a:t>Begeleiden bij rouw</a:t>
            </a:r>
            <a:endParaRPr lang="nl-NL" dirty="0">
              <a:latin typeface="Arial Unicode MS" pitchFamily="34" charset="-128"/>
              <a:ea typeface="Arial Unicode MS" pitchFamily="34" charset="-128"/>
              <a:cs typeface="Arial Unicode MS" pitchFamily="34" charset="-128"/>
            </a:endParaRPr>
          </a:p>
        </p:txBody>
      </p:sp>
      <p:sp>
        <p:nvSpPr>
          <p:cNvPr id="3" name="Tijdelijke aanduiding voor inhoud 2"/>
          <p:cNvSpPr>
            <a:spLocks noGrp="1"/>
          </p:cNvSpPr>
          <p:nvPr>
            <p:ph idx="1"/>
          </p:nvPr>
        </p:nvSpPr>
        <p:spPr/>
        <p:txBody>
          <a:bodyPr>
            <a:normAutofit fontScale="55000" lnSpcReduction="20000"/>
          </a:bodyPr>
          <a:lstStyle/>
          <a:p>
            <a:r>
              <a:rPr lang="nl-NL" b="1" dirty="0" smtClean="0">
                <a:latin typeface="Arial Unicode MS" pitchFamily="34" charset="-128"/>
                <a:ea typeface="Arial Unicode MS" pitchFamily="34" charset="-128"/>
                <a:cs typeface="Arial Unicode MS" pitchFamily="34" charset="-128"/>
              </a:rPr>
              <a:t>Ontkenning: “Dit gebeurt niet bij mij.”</a:t>
            </a:r>
            <a:endParaRPr lang="nl-NL" dirty="0" smtClean="0">
              <a:latin typeface="Arial Unicode MS" pitchFamily="34" charset="-128"/>
              <a:ea typeface="Arial Unicode MS" pitchFamily="34" charset="-128"/>
              <a:cs typeface="Arial Unicode MS" pitchFamily="34" charset="-128"/>
            </a:endParaRPr>
          </a:p>
          <a:p>
            <a:r>
              <a:rPr lang="nl-NL" dirty="0" smtClean="0">
                <a:latin typeface="Arial Unicode MS" pitchFamily="34" charset="-128"/>
                <a:ea typeface="Arial Unicode MS" pitchFamily="34" charset="-128"/>
                <a:cs typeface="Arial Unicode MS" pitchFamily="34" charset="-128"/>
              </a:rPr>
              <a:t>Ontkenning is een bewuste of onbewuste weigering om de realiteit onder ogen te zien. Het is een natuurlijke vorm van zelfbescherming. Het helpt om zelf te bepalen in welk tempo het verdriet wordt toegelaten. We laten niet meer binnen dan we aankunnen. Sommige mensen blijven echter opgesloten in deze fase.</a:t>
            </a:r>
          </a:p>
          <a:p>
            <a:pPr>
              <a:buNone/>
            </a:pPr>
            <a:r>
              <a:rPr lang="nl-NL" dirty="0" smtClean="0">
                <a:latin typeface="Arial Unicode MS" pitchFamily="34" charset="-128"/>
                <a:ea typeface="Arial Unicode MS" pitchFamily="34" charset="-128"/>
                <a:cs typeface="Arial Unicode MS" pitchFamily="34" charset="-128"/>
              </a:rPr>
              <a:t> </a:t>
            </a:r>
          </a:p>
          <a:p>
            <a:r>
              <a:rPr lang="nl-NL" b="1" dirty="0" smtClean="0">
                <a:latin typeface="Arial Unicode MS" pitchFamily="34" charset="-128"/>
                <a:ea typeface="Arial Unicode MS" pitchFamily="34" charset="-128"/>
                <a:cs typeface="Arial Unicode MS" pitchFamily="34" charset="-128"/>
              </a:rPr>
              <a:t>Marchanderen: ”Ik beloof een betere persoon te worden als...”</a:t>
            </a:r>
            <a:endParaRPr lang="nl-NL" dirty="0" smtClean="0">
              <a:latin typeface="Arial Unicode MS" pitchFamily="34" charset="-128"/>
              <a:ea typeface="Arial Unicode MS" pitchFamily="34" charset="-128"/>
              <a:cs typeface="Arial Unicode MS" pitchFamily="34" charset="-128"/>
            </a:endParaRPr>
          </a:p>
          <a:p>
            <a:r>
              <a:rPr lang="nl-NL" dirty="0" smtClean="0">
                <a:latin typeface="Arial Unicode MS" pitchFamily="34" charset="-128"/>
                <a:ea typeface="Arial Unicode MS" pitchFamily="34" charset="-128"/>
                <a:cs typeface="Arial Unicode MS" pitchFamily="34" charset="-128"/>
              </a:rPr>
              <a:t>In deze fase probeert men te onderhandelen. Men belooft het één te doen als er iets anders tegenover staat. Men denkt bijvoorbeeld "Als ik vanaf nu heel aardig ben voor iedereen, dan kan ik vast mijn kinderen nog wel zien opgroeien". Veelal is de hoop (op herstel) een grote drijfveer.</a:t>
            </a:r>
          </a:p>
          <a:p>
            <a:pPr>
              <a:buNone/>
            </a:pPr>
            <a:r>
              <a:rPr lang="nl-NL" dirty="0" smtClean="0">
                <a:latin typeface="Arial Unicode MS" pitchFamily="34" charset="-128"/>
                <a:ea typeface="Arial Unicode MS" pitchFamily="34" charset="-128"/>
                <a:cs typeface="Arial Unicode MS" pitchFamily="34" charset="-128"/>
              </a:rPr>
              <a:t> </a:t>
            </a:r>
          </a:p>
          <a:p>
            <a:r>
              <a:rPr lang="nl-NL" b="1" dirty="0" smtClean="0">
                <a:latin typeface="Arial Unicode MS" pitchFamily="34" charset="-128"/>
                <a:ea typeface="Arial Unicode MS" pitchFamily="34" charset="-128"/>
                <a:cs typeface="Arial Unicode MS" pitchFamily="34" charset="-128"/>
              </a:rPr>
              <a:t>Woede: “Waarom met mij?”</a:t>
            </a:r>
            <a:endParaRPr lang="nl-NL" dirty="0" smtClean="0">
              <a:latin typeface="Arial Unicode MS" pitchFamily="34" charset="-128"/>
              <a:ea typeface="Arial Unicode MS" pitchFamily="34" charset="-128"/>
              <a:cs typeface="Arial Unicode MS" pitchFamily="34" charset="-128"/>
            </a:endParaRPr>
          </a:p>
          <a:p>
            <a:r>
              <a:rPr lang="nl-NL" dirty="0" smtClean="0">
                <a:latin typeface="Arial Unicode MS" pitchFamily="34" charset="-128"/>
                <a:ea typeface="Arial Unicode MS" pitchFamily="34" charset="-128"/>
                <a:cs typeface="Arial Unicode MS" pitchFamily="34" charset="-128"/>
              </a:rPr>
              <a:t>Als de waarheid tot iemand is doorgedrongen ontstaat er vaak boosheid. In deze periode is de rouwende meestal moeilijk te benaderen. Onder de woede ligt de pijn.</a:t>
            </a:r>
          </a:p>
          <a:p>
            <a:pPr>
              <a:buNone/>
            </a:pPr>
            <a:r>
              <a:rPr lang="nl-NL" dirty="0" smtClean="0">
                <a:latin typeface="Arial Unicode MS" pitchFamily="34" charset="-128"/>
                <a:ea typeface="Arial Unicode MS" pitchFamily="34" charset="-128"/>
                <a:cs typeface="Arial Unicode MS" pitchFamily="34" charset="-128"/>
              </a:rPr>
              <a:t> </a:t>
            </a:r>
          </a:p>
          <a:p>
            <a:pPr>
              <a:buNone/>
            </a:pPr>
            <a:endParaRPr lang="nl-NL" dirty="0">
              <a:latin typeface="Arial Unicode MS" pitchFamily="34" charset="-128"/>
              <a:ea typeface="Arial Unicode MS" pitchFamily="34" charset="-128"/>
              <a:cs typeface="Arial Unicode MS"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Begeleiden bij rouw</a:t>
            </a:r>
            <a:endParaRPr lang="nl-NL" dirty="0"/>
          </a:p>
        </p:txBody>
      </p:sp>
      <p:sp>
        <p:nvSpPr>
          <p:cNvPr id="3" name="Tijdelijke aanduiding voor inhoud 2"/>
          <p:cNvSpPr>
            <a:spLocks noGrp="1"/>
          </p:cNvSpPr>
          <p:nvPr>
            <p:ph idx="1"/>
          </p:nvPr>
        </p:nvSpPr>
        <p:spPr/>
        <p:txBody>
          <a:bodyPr>
            <a:normAutofit fontScale="70000" lnSpcReduction="20000"/>
          </a:bodyPr>
          <a:lstStyle/>
          <a:p>
            <a:r>
              <a:rPr lang="nl-NL" b="1" dirty="0" smtClean="0"/>
              <a:t>Verdriet en depressie: ”Ik geef het op.”</a:t>
            </a:r>
            <a:endParaRPr lang="nl-NL" dirty="0" smtClean="0"/>
          </a:p>
          <a:p>
            <a:r>
              <a:rPr lang="nl-NL" dirty="0" smtClean="0"/>
              <a:t>Wanneer men de realiteit begint te accepteren komen gevoelens van verdriet, spijt, angst en onzekerheid naar boven. Vaak dienen ook verliezen uit het verleden zich weer aan. De rouwende is bijna niet meer te bereiken. Men kan behoefte hebben aan het steeds weer uiten van het verdriet. Op de bodem van het verdriet ligt vaak woede. Onderdrukte woede is vaak de oorzaak van een depressie.</a:t>
            </a:r>
          </a:p>
          <a:p>
            <a:endParaRPr lang="nl-NL" dirty="0" smtClean="0"/>
          </a:p>
          <a:p>
            <a:r>
              <a:rPr lang="nl-NL" b="1" dirty="0" smtClean="0"/>
              <a:t>Aanvaarding: “Ik ga verder met mijn leven.”</a:t>
            </a:r>
            <a:endParaRPr lang="nl-NL" dirty="0" smtClean="0"/>
          </a:p>
          <a:p>
            <a:r>
              <a:rPr lang="nl-NL" dirty="0" smtClean="0"/>
              <a:t>Als iemand voldoende tijd en vaak ook enige hulp heeft gehad om door de genoemde fasen te gaan begint men de realiteit te accepteren. Er komt berusting en men kan onthechten, loslaten. Loslaten is niet hetzelfde als vergeten. Het is het verlies een plaats geven in het leven en verder gaan.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Begeleiden bij rouw</a:t>
            </a:r>
            <a:endParaRPr lang="nl-NL" dirty="0"/>
          </a:p>
        </p:txBody>
      </p:sp>
      <p:pic>
        <p:nvPicPr>
          <p:cNvPr id="4" name="Tijdelijke aanduiding voor inhoud 3" descr="KublerCurve.png"/>
          <p:cNvPicPr>
            <a:picLocks noGrp="1" noChangeAspect="1"/>
          </p:cNvPicPr>
          <p:nvPr>
            <p:ph idx="1"/>
          </p:nvPr>
        </p:nvPicPr>
        <p:blipFill>
          <a:blip r:embed="rId2" cstate="print"/>
          <a:stretch>
            <a:fillRect/>
          </a:stretch>
        </p:blipFill>
        <p:spPr>
          <a:xfrm>
            <a:off x="1041607" y="1600200"/>
            <a:ext cx="7060785" cy="4525963"/>
          </a:xfrm>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164</Words>
  <Application>Microsoft Office PowerPoint</Application>
  <PresentationFormat>Diavoorstelling (4:3)</PresentationFormat>
  <Paragraphs>25</Paragraphs>
  <Slides>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vt:i4>
      </vt:variant>
    </vt:vector>
  </HeadingPairs>
  <TitlesOfParts>
    <vt:vector size="8" baseType="lpstr">
      <vt:lpstr>Arial</vt:lpstr>
      <vt:lpstr>Arial Unicode MS</vt:lpstr>
      <vt:lpstr>Calibri</vt:lpstr>
      <vt:lpstr>Office-thema</vt:lpstr>
      <vt:lpstr>KUBLER ROSS</vt:lpstr>
      <vt:lpstr>Begeleiden bij rouw</vt:lpstr>
      <vt:lpstr>Begeleiden bij rouw</vt:lpstr>
      <vt:lpstr>Begeleiden bij rouw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Begeleiding bij rouw.</dc:title>
  <dc:creator>Leer-gilde</dc:creator>
  <cp:lastModifiedBy>Mirjam Enderlé</cp:lastModifiedBy>
  <cp:revision>5</cp:revision>
  <dcterms:created xsi:type="dcterms:W3CDTF">2015-09-14T06:52:27Z</dcterms:created>
  <dcterms:modified xsi:type="dcterms:W3CDTF">2017-04-04T10:07:57Z</dcterms:modified>
</cp:coreProperties>
</file>